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"/>
  </p:handoutMasterIdLst>
  <p:sldIdLst>
    <p:sldId id="290" r:id="rId3"/>
    <p:sldId id="285" r:id="rId4"/>
    <p:sldId id="292" r:id="rId6"/>
    <p:sldId id="283" r:id="rId7"/>
    <p:sldId id="293" r:id="rId8"/>
    <p:sldId id="266" r:id="rId9"/>
    <p:sldId id="307" r:id="rId10"/>
    <p:sldId id="294" r:id="rId11"/>
    <p:sldId id="311" r:id="rId12"/>
    <p:sldId id="312" r:id="rId13"/>
    <p:sldId id="295" r:id="rId14"/>
    <p:sldId id="29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BFA3"/>
    <a:srgbClr val="DCE5DE"/>
    <a:srgbClr val="C2E2CB"/>
    <a:srgbClr val="D8E7AF"/>
    <a:srgbClr val="8EAB88"/>
    <a:srgbClr val="98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98" y="852"/>
      </p:cViewPr>
      <p:guideLst>
        <p:guide orient="horz" pos="2160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0422B-97EA-4181-9E0F-A2DE2B8E9E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FE81B-B27E-42E1-ACF8-8E0F488265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1D96C-BA40-4A5F-94E2-39324F3E28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71398" y="298451"/>
            <a:ext cx="11649205" cy="6261099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41DD-A9B4-40E9-882D-555747D17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06C98-F51D-4813-B778-4FF91911549D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489366" y="1"/>
            <a:ext cx="5213268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46743" y="261257"/>
            <a:ext cx="11713028" cy="631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152650"/>
            <a:ext cx="12192000" cy="2762250"/>
          </a:xfrm>
          <a:prstGeom prst="rect">
            <a:avLst/>
          </a:prstGeom>
          <a:solidFill>
            <a:srgbClr val="DC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29741" y="3038886"/>
            <a:ext cx="87325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Trang web bán hoa bằng PHP</a:t>
            </a:r>
            <a:endParaRPr lang="en-US" altLang="zh-CN" sz="5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3600" y="4093026"/>
            <a:ext cx="7164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dirty="0"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  <a:sym typeface="Microsoft YaHei" panose="020B0503020204020204" pitchFamily="34" charset="-122"/>
              </a:rPr>
              <a:t>Tên: Nguyễn Lê Thảo Quyên - 0950080137</a:t>
            </a:r>
            <a:endParaRPr lang="en-US" altLang="zh-CN" sz="2000" dirty="0">
              <a:latin typeface="Arial" panose="020B0604020202020204" pitchFamily="34" charset="0"/>
              <a:ea typeface="Calibri" panose="020F0502020204030204" charset="0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98215" y="540510"/>
            <a:ext cx="8744771" cy="3362771"/>
            <a:chOff x="-172432" y="-430337"/>
            <a:chExt cx="11008623" cy="423332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85"/>
            <a:stretch>
              <a:fillRect/>
            </a:stretch>
          </p:blipFill>
          <p:spPr>
            <a:xfrm>
              <a:off x="-172432" y="-430337"/>
              <a:ext cx="6307520" cy="336675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5"/>
            <a:stretch>
              <a:fillRect/>
            </a:stretch>
          </p:blipFill>
          <p:spPr>
            <a:xfrm>
              <a:off x="4320277" y="607492"/>
              <a:ext cx="6515914" cy="3195498"/>
            </a:xfrm>
            <a:prstGeom prst="rect">
              <a:avLst/>
            </a:prstGeom>
          </p:spPr>
        </p:pic>
      </p:grpSp>
      <p:pic>
        <p:nvPicPr>
          <p:cNvPr id="2" name="清明雨上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-117996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8745" y="207010"/>
            <a:ext cx="11879580" cy="1239520"/>
          </a:xfrm>
          <a:prstGeom prst="rect">
            <a:avLst/>
          </a:prstGeom>
          <a:solidFill>
            <a:srgbClr val="DC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936115" y="-1264920"/>
            <a:ext cx="8795385" cy="2480945"/>
            <a:chOff x="-172432" y="-430337"/>
            <a:chExt cx="11072574" cy="415818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85"/>
            <a:stretch>
              <a:fillRect/>
            </a:stretch>
          </p:blipFill>
          <p:spPr>
            <a:xfrm>
              <a:off x="-172432" y="-430337"/>
              <a:ext cx="6307520" cy="336675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5"/>
            <a:stretch>
              <a:fillRect/>
            </a:stretch>
          </p:blipFill>
          <p:spPr>
            <a:xfrm>
              <a:off x="4384228" y="532350"/>
              <a:ext cx="6515914" cy="3195498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323850" y="1446530"/>
            <a:ext cx="114020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5 Hướng phát triển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Tạo thêm các phương thức thanh toán khác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In hóa đơn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+Thay đổi giao diện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Theo dõi đơn hàng vận chuyển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+Quản lý đơn hàng và thống kê theo các biểu đồ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996315"/>
            <a:ext cx="12192000" cy="2762250"/>
          </a:xfrm>
          <a:prstGeom prst="rect">
            <a:avLst/>
          </a:prstGeom>
          <a:solidFill>
            <a:srgbClr val="DC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59618" y="1882551"/>
            <a:ext cx="28784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04</a:t>
            </a:r>
            <a:r>
              <a:rPr lang="zh-CN" altLang="en-US" sz="5400" dirty="0">
                <a:latin typeface="Calibri" panose="020F0502020204030204" charset="0"/>
                <a:ea typeface="Calibri" panose="020F0502020204030204" charset="0"/>
              </a:rPr>
              <a:t>. </a:t>
            </a:r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Demo</a:t>
            </a:r>
            <a:endParaRPr lang="en-US" altLang="zh-CN" sz="5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55035" y="-554230"/>
            <a:ext cx="8795571" cy="3303081"/>
            <a:chOff x="-172432" y="-430337"/>
            <a:chExt cx="11072574" cy="415818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85"/>
            <a:stretch>
              <a:fillRect/>
            </a:stretch>
          </p:blipFill>
          <p:spPr>
            <a:xfrm>
              <a:off x="-172432" y="-430337"/>
              <a:ext cx="6307520" cy="336675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5"/>
            <a:stretch>
              <a:fillRect/>
            </a:stretch>
          </p:blipFill>
          <p:spPr>
            <a:xfrm>
              <a:off x="4384228" y="532350"/>
              <a:ext cx="6515914" cy="31954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152650"/>
            <a:ext cx="12192000" cy="2762250"/>
          </a:xfrm>
          <a:prstGeom prst="rect">
            <a:avLst/>
          </a:prstGeom>
          <a:solidFill>
            <a:srgbClr val="DC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45624" y="3038886"/>
            <a:ext cx="35007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THANK YOU</a:t>
            </a:r>
            <a:endParaRPr lang="en-US" altLang="zh-CN" sz="5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98215" y="540510"/>
            <a:ext cx="8795571" cy="3303081"/>
            <a:chOff x="-172432" y="-430337"/>
            <a:chExt cx="11072574" cy="415818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85"/>
            <a:stretch>
              <a:fillRect/>
            </a:stretch>
          </p:blipFill>
          <p:spPr>
            <a:xfrm>
              <a:off x="-172432" y="-430337"/>
              <a:ext cx="6307520" cy="336675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5"/>
            <a:stretch>
              <a:fillRect/>
            </a:stretch>
          </p:blipFill>
          <p:spPr>
            <a:xfrm>
              <a:off x="4384228" y="532350"/>
              <a:ext cx="6515914" cy="31954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6599" y="1430320"/>
            <a:ext cx="10219183" cy="3780924"/>
          </a:xfrm>
          <a:prstGeom prst="rect">
            <a:avLst/>
          </a:prstGeom>
          <a:solidFill>
            <a:srgbClr val="DCE5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-54763" y="-1337005"/>
            <a:ext cx="13284982" cy="8284274"/>
            <a:chOff x="-54763" y="-1337005"/>
            <a:chExt cx="13284982" cy="828427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764" y="-1337005"/>
              <a:ext cx="4417455" cy="441745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763" y="4059725"/>
              <a:ext cx="3234049" cy="2887544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540923" y="210661"/>
            <a:ext cx="349186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Calibri" panose="020F0502020204030204" charset="0"/>
                <a:ea typeface="Calibri" panose="020F0502020204030204" charset="0"/>
              </a:rPr>
              <a:t>Mục lục</a:t>
            </a:r>
            <a:endParaRPr lang="en-US" altLang="zh-CN" sz="80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90650" y="1894840"/>
            <a:ext cx="2442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263650" y="1767840"/>
            <a:ext cx="2442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517650" y="2021840"/>
            <a:ext cx="2442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644650" y="2148840"/>
            <a:ext cx="2442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771650" y="2275840"/>
            <a:ext cx="2442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898650" y="2402840"/>
            <a:ext cx="2442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263650" y="1532890"/>
            <a:ext cx="200088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30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en-US" sz="2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3630930" y="2517140"/>
            <a:ext cx="200088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300"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2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8705850" y="4381500"/>
            <a:ext cx="200088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30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sz="2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421755" y="3281045"/>
            <a:ext cx="200088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300"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en-US" sz="2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152650"/>
            <a:ext cx="12192000" cy="2762250"/>
          </a:xfrm>
          <a:prstGeom prst="rect">
            <a:avLst/>
          </a:prstGeom>
          <a:solidFill>
            <a:srgbClr val="DC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52838" y="3082066"/>
            <a:ext cx="48863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01</a:t>
            </a:r>
            <a:r>
              <a:rPr lang="zh-CN" altLang="en-US" sz="5400" dirty="0">
                <a:latin typeface="Calibri" panose="020F0502020204030204" charset="0"/>
                <a:ea typeface="Calibri" panose="020F0502020204030204" charset="0"/>
              </a:rPr>
              <a:t>. </a:t>
            </a:r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Cơ sở dữ liệu</a:t>
            </a:r>
            <a:r>
              <a:rPr lang="zh-CN" altLang="en-US" sz="5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5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98215" y="540510"/>
            <a:ext cx="8795571" cy="3303081"/>
            <a:chOff x="-172432" y="-430337"/>
            <a:chExt cx="11072574" cy="415818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85"/>
            <a:stretch>
              <a:fillRect/>
            </a:stretch>
          </p:blipFill>
          <p:spPr>
            <a:xfrm>
              <a:off x="-172432" y="-430337"/>
              <a:ext cx="6307520" cy="336675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5"/>
            <a:stretch>
              <a:fillRect/>
            </a:stretch>
          </p:blipFill>
          <p:spPr>
            <a:xfrm>
              <a:off x="4384228" y="532350"/>
              <a:ext cx="6515914" cy="31954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2885" y="357505"/>
            <a:ext cx="9206230" cy="5856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152650"/>
            <a:ext cx="12192000" cy="2762250"/>
          </a:xfrm>
          <a:prstGeom prst="rect">
            <a:avLst/>
          </a:prstGeom>
          <a:solidFill>
            <a:srgbClr val="DC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66236" y="3038886"/>
            <a:ext cx="38595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02</a:t>
            </a:r>
            <a:r>
              <a:rPr lang="zh-CN" altLang="en-US" sz="5400" dirty="0">
                <a:latin typeface="Calibri" panose="020F0502020204030204" charset="0"/>
                <a:ea typeface="Calibri" panose="020F0502020204030204" charset="0"/>
              </a:rPr>
              <a:t>. </a:t>
            </a:r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Giao diện</a:t>
            </a:r>
            <a:r>
              <a:rPr lang="zh-CN" altLang="en-US" sz="5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5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98215" y="540510"/>
            <a:ext cx="8795571" cy="3303081"/>
            <a:chOff x="-172432" y="-430337"/>
            <a:chExt cx="11072574" cy="415818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85"/>
            <a:stretch>
              <a:fillRect/>
            </a:stretch>
          </p:blipFill>
          <p:spPr>
            <a:xfrm>
              <a:off x="-172432" y="-430337"/>
              <a:ext cx="6307520" cy="336675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5"/>
            <a:stretch>
              <a:fillRect/>
            </a:stretch>
          </p:blipFill>
          <p:spPr>
            <a:xfrm>
              <a:off x="4384228" y="532350"/>
              <a:ext cx="6515914" cy="31954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4" r="21020" b="54153"/>
          <a:stretch>
            <a:fillRect/>
          </a:stretch>
        </p:blipFill>
        <p:spPr>
          <a:xfrm>
            <a:off x="11406707" y="5662848"/>
            <a:ext cx="601048" cy="646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52" b="54153"/>
          <a:stretch>
            <a:fillRect/>
          </a:stretch>
        </p:blipFill>
        <p:spPr>
          <a:xfrm>
            <a:off x="391260" y="5422832"/>
            <a:ext cx="536961" cy="8933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2" r="51197" b="54153"/>
          <a:stretch>
            <a:fillRect/>
          </a:stretch>
        </p:blipFill>
        <p:spPr>
          <a:xfrm>
            <a:off x="327630" y="3285543"/>
            <a:ext cx="664221" cy="8933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3" b="54153"/>
          <a:stretch>
            <a:fillRect/>
          </a:stretch>
        </p:blipFill>
        <p:spPr>
          <a:xfrm>
            <a:off x="327348" y="315807"/>
            <a:ext cx="546674" cy="8647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3" r="78344"/>
          <a:stretch>
            <a:fillRect/>
          </a:stretch>
        </p:blipFill>
        <p:spPr>
          <a:xfrm>
            <a:off x="11554753" y="435203"/>
            <a:ext cx="407826" cy="7452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3" t="47183" r="22210"/>
          <a:stretch>
            <a:fillRect/>
          </a:stretch>
        </p:blipFill>
        <p:spPr>
          <a:xfrm>
            <a:off x="11406339" y="3048000"/>
            <a:ext cx="703385" cy="10291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330" y="554990"/>
            <a:ext cx="5368925" cy="26333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830" y="3415030"/>
            <a:ext cx="6335395" cy="3014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4" r="21020" b="54153"/>
          <a:stretch>
            <a:fillRect/>
          </a:stretch>
        </p:blipFill>
        <p:spPr>
          <a:xfrm>
            <a:off x="11406707" y="5662848"/>
            <a:ext cx="601048" cy="646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52" b="54153"/>
          <a:stretch>
            <a:fillRect/>
          </a:stretch>
        </p:blipFill>
        <p:spPr>
          <a:xfrm>
            <a:off x="391260" y="5422832"/>
            <a:ext cx="536961" cy="8933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2" r="51197" b="54153"/>
          <a:stretch>
            <a:fillRect/>
          </a:stretch>
        </p:blipFill>
        <p:spPr>
          <a:xfrm>
            <a:off x="327630" y="3285543"/>
            <a:ext cx="664221" cy="8933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3" b="54153"/>
          <a:stretch>
            <a:fillRect/>
          </a:stretch>
        </p:blipFill>
        <p:spPr>
          <a:xfrm>
            <a:off x="327348" y="315807"/>
            <a:ext cx="546674" cy="8647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3" r="78344"/>
          <a:stretch>
            <a:fillRect/>
          </a:stretch>
        </p:blipFill>
        <p:spPr>
          <a:xfrm>
            <a:off x="11554753" y="435203"/>
            <a:ext cx="407826" cy="7452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3" t="47183" r="22210"/>
          <a:stretch>
            <a:fillRect/>
          </a:stretch>
        </p:blipFill>
        <p:spPr>
          <a:xfrm>
            <a:off x="11406339" y="3048000"/>
            <a:ext cx="703385" cy="10291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05" y="577850"/>
            <a:ext cx="2618740" cy="2275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065" y="900430"/>
            <a:ext cx="3671570" cy="1883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690" y="900430"/>
            <a:ext cx="3159760" cy="1747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6995" y="3632200"/>
            <a:ext cx="3307715" cy="23736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195" y="2896235"/>
            <a:ext cx="5692140" cy="128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4530" y="3902710"/>
            <a:ext cx="4989830" cy="2407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8745" y="207010"/>
            <a:ext cx="11879580" cy="1239520"/>
          </a:xfrm>
          <a:prstGeom prst="rect">
            <a:avLst/>
          </a:prstGeom>
          <a:solidFill>
            <a:srgbClr val="DC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9525" y="294005"/>
            <a:ext cx="12191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03</a:t>
            </a:r>
            <a:r>
              <a:rPr lang="zh-CN" altLang="en-US" sz="5400" dirty="0">
                <a:latin typeface="Calibri" panose="020F0502020204030204" charset="0"/>
                <a:ea typeface="Calibri" panose="020F0502020204030204" charset="0"/>
              </a:rPr>
              <a:t>. </a:t>
            </a:r>
            <a:r>
              <a:rPr lang="en-US" altLang="zh-CN" sz="5400" dirty="0">
                <a:latin typeface="Calibri" panose="020F0502020204030204" charset="0"/>
                <a:ea typeface="Calibri" panose="020F0502020204030204" charset="0"/>
              </a:rPr>
              <a:t>Kết luận</a:t>
            </a:r>
            <a:endParaRPr lang="en-US" altLang="zh-CN" sz="5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6115" y="-1264920"/>
            <a:ext cx="8795385" cy="2480945"/>
            <a:chOff x="-172432" y="-430337"/>
            <a:chExt cx="11072574" cy="415818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85"/>
            <a:stretch>
              <a:fillRect/>
            </a:stretch>
          </p:blipFill>
          <p:spPr>
            <a:xfrm>
              <a:off x="-172432" y="-430337"/>
              <a:ext cx="6307520" cy="336675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05"/>
            <a:stretch>
              <a:fillRect/>
            </a:stretch>
          </p:blipFill>
          <p:spPr>
            <a:xfrm>
              <a:off x="4384228" y="532350"/>
              <a:ext cx="6515914" cy="3195498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323850" y="1446530"/>
            <a:ext cx="114020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 Phạm vi đồ án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Một trang web đơn giản phục vụ cho quá trình tìm hiểu học tập . Được triển khia trong 5 tuần.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Có các chức năng cần thiết như thêm, sửa, xóa sản phẩm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Đăng nhập đăng kí, quản lý đơn hàng và thống kê,…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 Những điều mới so với những đồ án đã có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Tự tạo cơ sở dữ liệu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Tự thiết kế trang web, chức năng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+Tự chọn đề tài tự do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85"/>
          <a:stretch>
            <a:fillRect/>
          </a:stretch>
        </p:blipFill>
        <p:spPr>
          <a:xfrm>
            <a:off x="1936115" y="-1264920"/>
            <a:ext cx="5010150" cy="20085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0670" y="1075055"/>
            <a:ext cx="555498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3 Những gì làm được: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Làm được đăng kí,đăng nhập, đăng xuất cả trang admin và trang web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Thêm xóa sửa tìm được sản phẩm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+Có quản lý danh mục,sản phẩm, quản lý danh mục bài viết,bài viết, quản lý đơn hàng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+Tìm kiếm sản phẩm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+Có thêm vào giỏ hàng , nút giỏ hàng hiện số lượng có trong giỏ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+Thêm vào giỏ hàng sản phẩm đơn giá sẽ được tính toán update.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+Đổi mật khẩu 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+Có trang tin tức, liên hệ                                                                                                        + Quản lý hàng trong kho nếu mua quá số lượng hàng trong kho sẽ không bán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120890" y="1193800"/>
            <a:ext cx="43345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4. Những gì chưa làm được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+Chức năng thanh toán không đa dạng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Ở trang admin còn hiện bảng nhiều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+Trang liên hệ , thông tin còn đơn giản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+Không có chức năng gửi thông báo qua gmail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+Giao diện không được đẹp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+Chức năng thống kê quản lý đơn hàng còn nhiều vấn đề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1490</Words>
  <Application>WPS Presentation</Application>
  <PresentationFormat>宽屏</PresentationFormat>
  <Paragraphs>59</Paragraphs>
  <Slides>12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Microsoft YaHei</vt:lpstr>
      <vt:lpstr>等线</vt:lpstr>
      <vt:lpstr>Arial Unicode MS</vt:lpstr>
      <vt:lpstr>等线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ACER</cp:lastModifiedBy>
  <cp:revision>20</cp:revision>
  <dcterms:created xsi:type="dcterms:W3CDTF">2017-07-03T03:49:00Z</dcterms:created>
  <dcterms:modified xsi:type="dcterms:W3CDTF">2023-04-13T20:41:38Z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